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66" r:id="rId3"/>
    <p:sldId id="258" r:id="rId4"/>
    <p:sldId id="259" r:id="rId5"/>
    <p:sldId id="265" r:id="rId6"/>
    <p:sldId id="260" r:id="rId7"/>
    <p:sldId id="261" r:id="rId8"/>
    <p:sldId id="262" r:id="rId9"/>
    <p:sldId id="263" r:id="rId10"/>
    <p:sldId id="267" r:id="rId11"/>
  </p:sldIdLst>
  <p:sldSz cx="14630400" cy="8229600"/>
  <p:notesSz cx="8229600" cy="14630400"/>
  <p:embeddedFontLst>
    <p:embeddedFont>
      <p:font typeface="Calibri Light" panose="020F0302020204030204" pitchFamily="34" charset="0"/>
      <p:regular r:id="rId13"/>
      <p:italic r:id="rId14"/>
    </p:embeddedFon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Inter" panose="020B0604020202020204" charset="0"/>
      <p:bold r:id="rId19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63" autoAdjust="0"/>
    <p:restoredTop sz="94610"/>
  </p:normalViewPr>
  <p:slideViewPr>
    <p:cSldViewPr snapToGrid="0" snapToObjects="1">
      <p:cViewPr varScale="1">
        <p:scale>
          <a:sx n="73" d="100"/>
          <a:sy n="73" d="100"/>
        </p:scale>
        <p:origin x="283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11/19/2024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837498"/>
            <a:ext cx="7556421" cy="148851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650" b="1" i="1" u="sng" dirty="0">
                <a:solidFill>
                  <a:schemeClr val="accent1">
                    <a:lumMod val="75000"/>
                  </a:schemeClr>
                </a:solidFill>
                <a:latin typeface="+mj-lt"/>
                <a:ea typeface="Petrona Bold" pitchFamily="34" charset="-122"/>
                <a:cs typeface="Petrona Bold" pitchFamily="34" charset="-120"/>
              </a:rPr>
              <a:t>School Management </a:t>
            </a:r>
            <a:endParaRPr lang="en-US" sz="4650" b="1" i="1" u="sng" dirty="0" smtClean="0">
              <a:solidFill>
                <a:schemeClr val="accent1">
                  <a:lumMod val="75000"/>
                </a:schemeClr>
              </a:solidFill>
              <a:latin typeface="+mj-lt"/>
              <a:ea typeface="Petrona Bold" pitchFamily="34" charset="-122"/>
              <a:cs typeface="Petrona Bold" pitchFamily="34" charset="-120"/>
            </a:endParaRPr>
          </a:p>
          <a:p>
            <a:pPr marL="0" indent="0">
              <a:lnSpc>
                <a:spcPts val="5850"/>
              </a:lnSpc>
              <a:buNone/>
            </a:pPr>
            <a:r>
              <a:rPr lang="en-US" sz="4650" b="1" i="1" u="sng" dirty="0" smtClean="0">
                <a:solidFill>
                  <a:schemeClr val="accent1">
                    <a:lumMod val="75000"/>
                  </a:schemeClr>
                </a:solidFill>
                <a:latin typeface="+mj-lt"/>
                <a:ea typeface="Petrona Bold" pitchFamily="34" charset="-122"/>
                <a:cs typeface="Petrona Bold" pitchFamily="34" charset="-120"/>
              </a:rPr>
              <a:t>System   </a:t>
            </a:r>
            <a:endParaRPr lang="en-US" sz="4650" i="1" u="sng" dirty="0">
              <a:solidFill>
                <a:schemeClr val="accent1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4" name="Text 1"/>
          <p:cNvSpPr/>
          <p:nvPr/>
        </p:nvSpPr>
        <p:spPr>
          <a:xfrm>
            <a:off x="793790" y="4666178"/>
            <a:ext cx="7556421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>
              <a:solidFill>
                <a:srgbClr val="272525"/>
              </a:solidFill>
              <a:latin typeface="Inter" panose="02000503000000020004" pitchFamily="34" charset="0"/>
              <a:ea typeface="Inter" panose="02000503000000020004" pitchFamily="34" charset="-122"/>
              <a:cs typeface="Inter" panose="02000503000000020004" pitchFamily="34" charset="-120"/>
            </a:endParaRPr>
          </a:p>
          <a:p>
            <a:pPr marL="0" indent="0">
              <a:lnSpc>
                <a:spcPts val="2850"/>
              </a:lnSpc>
              <a:buNone/>
            </a:pPr>
            <a:r>
              <a:rPr lang="en-US" sz="1750" i="1" u="sng" dirty="0">
                <a:solidFill>
                  <a:srgbClr val="272525"/>
                </a:solidFill>
                <a:latin typeface="+mj-lt"/>
                <a:ea typeface="Inter" panose="02000503000000020004" pitchFamily="34" charset="-122"/>
                <a:cs typeface="Inter" panose="02000503000000020004" pitchFamily="34" charset="-120"/>
              </a:rPr>
              <a:t>Aneeza Sherani, BSCS, 5th Semester, Riphah International University </a:t>
            </a:r>
            <a:r>
              <a:rPr lang="en-US" sz="1750" i="1" u="sng" dirty="0" smtClean="0">
                <a:solidFill>
                  <a:srgbClr val="272525"/>
                </a:solidFill>
                <a:latin typeface="+mj-lt"/>
                <a:ea typeface="Inter" panose="02000503000000020004" pitchFamily="34" charset="-122"/>
                <a:cs typeface="Inter" panose="02000503000000020004" pitchFamily="34" charset="-120"/>
              </a:rPr>
              <a:t>Islamabad</a:t>
            </a:r>
            <a:endParaRPr lang="en-US" sz="1750" i="1" u="sng" dirty="0">
              <a:solidFill>
                <a:srgbClr val="272525"/>
              </a:solidFill>
              <a:latin typeface="+mj-lt"/>
              <a:ea typeface="Inter" panose="02000503000000020004" pitchFamily="34" charset="-122"/>
              <a:cs typeface="Inter" panose="02000503000000020004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174124" y="451945"/>
            <a:ext cx="721009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b="1" i="1" dirty="0" smtClean="0"/>
              <a:t>thanks</a:t>
            </a:r>
            <a:endParaRPr lang="en-US" sz="8800" b="1" i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7379" y="1898496"/>
            <a:ext cx="9059917" cy="6236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5456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45931" y="1030013"/>
            <a:ext cx="11267090" cy="5539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</a:rPr>
              <a:t>Shell Scripting </a:t>
            </a:r>
            <a:r>
              <a:rPr lang="en-US" sz="2800" b="1" dirty="0" smtClean="0">
                <a:solidFill>
                  <a:schemeClr val="accent1"/>
                </a:solidFill>
              </a:rPr>
              <a:t>Overview</a:t>
            </a:r>
          </a:p>
          <a:p>
            <a:endParaRPr lang="en-US" sz="2800" b="1" dirty="0">
              <a:solidFill>
                <a:schemeClr val="accent1"/>
              </a:solidFill>
            </a:endParaRPr>
          </a:p>
          <a:p>
            <a:r>
              <a:rPr lang="en-US" sz="2800" b="1" dirty="0">
                <a:solidFill>
                  <a:schemeClr val="accent1"/>
                </a:solidFill>
              </a:rPr>
              <a:t>Automating School Operations with Shell </a:t>
            </a:r>
            <a:r>
              <a:rPr lang="en-US" sz="2800" b="1" dirty="0" smtClean="0">
                <a:solidFill>
                  <a:schemeClr val="accent1"/>
                </a:solidFill>
              </a:rPr>
              <a:t>Scripting</a:t>
            </a:r>
          </a:p>
          <a:p>
            <a:endParaRPr lang="en-US" dirty="0"/>
          </a:p>
          <a:p>
            <a:r>
              <a:rPr lang="en-US" b="1" i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Platform: </a:t>
            </a:r>
            <a:r>
              <a:rPr lang="en-US" b="1" i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       </a:t>
            </a:r>
          </a:p>
          <a:p>
            <a:r>
              <a:rPr lang="en-US" dirty="0"/>
              <a:t> </a:t>
            </a:r>
            <a:r>
              <a:rPr lang="en-US" dirty="0" smtClean="0"/>
              <a:t>                Built </a:t>
            </a:r>
            <a:r>
              <a:rPr lang="en-US" dirty="0"/>
              <a:t>on Linux/Unix using </a:t>
            </a:r>
            <a:r>
              <a:rPr lang="en-US" b="1" dirty="0"/>
              <a:t>Bash Shell</a:t>
            </a:r>
            <a:r>
              <a:rPr lang="en-US" dirty="0"/>
              <a:t>, a widely-used scripting language.</a:t>
            </a:r>
          </a:p>
          <a:p>
            <a:r>
              <a:rPr lang="en-US" i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Purpose: </a:t>
            </a:r>
            <a:endParaRPr lang="en-US" i="1" dirty="0" smtClean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r>
              <a:rPr lang="en-US" dirty="0"/>
              <a:t> </a:t>
            </a:r>
            <a:r>
              <a:rPr lang="en-US" dirty="0" smtClean="0"/>
              <a:t>            Simplifies </a:t>
            </a:r>
            <a:r>
              <a:rPr lang="en-US" dirty="0"/>
              <a:t>and automates tasks like:</a:t>
            </a:r>
          </a:p>
          <a:p>
            <a:pPr lvl="1"/>
            <a:r>
              <a:rPr lang="en-US" dirty="0" smtClean="0"/>
              <a:t>      Student </a:t>
            </a:r>
            <a:r>
              <a:rPr lang="en-US" dirty="0"/>
              <a:t>Management</a:t>
            </a:r>
          </a:p>
          <a:p>
            <a:pPr lvl="1"/>
            <a:r>
              <a:rPr lang="en-US" dirty="0" smtClean="0"/>
              <a:t>          Teacher </a:t>
            </a:r>
            <a:r>
              <a:rPr lang="en-US" dirty="0"/>
              <a:t>Management</a:t>
            </a:r>
          </a:p>
          <a:p>
            <a:pPr lvl="1"/>
            <a:r>
              <a:rPr lang="en-US" dirty="0" smtClean="0"/>
              <a:t>         Course Handling</a:t>
            </a:r>
          </a:p>
          <a:p>
            <a:pPr lvl="1"/>
            <a:r>
              <a:rPr lang="en-US" dirty="0"/>
              <a:t> </a:t>
            </a:r>
            <a:r>
              <a:rPr lang="en-US" dirty="0" smtClean="0"/>
              <a:t>         semester management</a:t>
            </a:r>
            <a:endParaRPr lang="en-US" dirty="0"/>
          </a:p>
          <a:p>
            <a:r>
              <a:rPr lang="en-US" i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Features:</a:t>
            </a:r>
          </a:p>
          <a:p>
            <a:pPr lvl="1"/>
            <a:r>
              <a:rPr lang="en-US" dirty="0" smtClean="0"/>
              <a:t>       Menu-driven </a:t>
            </a:r>
            <a:r>
              <a:rPr lang="en-US" dirty="0"/>
              <a:t>interface for easy use.</a:t>
            </a:r>
          </a:p>
          <a:p>
            <a:pPr lvl="1"/>
            <a:r>
              <a:rPr lang="en-US" dirty="0" smtClean="0"/>
              <a:t>       Modular </a:t>
            </a:r>
            <a:r>
              <a:rPr lang="en-US" dirty="0"/>
              <a:t>code using loops, conditional statements, and functions.</a:t>
            </a:r>
          </a:p>
          <a:p>
            <a:r>
              <a:rPr lang="en-US" i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Outcome: </a:t>
            </a:r>
            <a:endParaRPr lang="en-US" i="1" dirty="0" smtClean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r>
              <a:rPr lang="en-US" dirty="0"/>
              <a:t> </a:t>
            </a:r>
            <a:r>
              <a:rPr lang="en-US" dirty="0" smtClean="0"/>
              <a:t>              A </a:t>
            </a:r>
            <a:r>
              <a:rPr lang="en-US" dirty="0"/>
              <a:t>practical solution to automate tasks and improve productivity.</a:t>
            </a:r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68100" y="6229350"/>
            <a:ext cx="3162300" cy="200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059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47857" y="2151459"/>
            <a:ext cx="5800130" cy="74426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65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Objectives</a:t>
            </a:r>
          </a:p>
        </p:txBody>
      </p:sp>
      <p:sp>
        <p:nvSpPr>
          <p:cNvPr id="4" name="Shape 1"/>
          <p:cNvSpPr/>
          <p:nvPr/>
        </p:nvSpPr>
        <p:spPr>
          <a:xfrm>
            <a:off x="793790" y="349103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72503" y="3567470"/>
            <a:ext cx="152876" cy="35730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800" b="1" dirty="0">
                <a:solidFill>
                  <a:srgbClr val="272525"/>
                </a:solidFill>
                <a:latin typeface="+mj-lt"/>
                <a:ea typeface="Petrona Bold" pitchFamily="34" charset="-122"/>
                <a:cs typeface="Petrona Bold" pitchFamily="34" charset="-120"/>
              </a:rPr>
              <a:t>1</a:t>
            </a:r>
            <a:endParaRPr lang="en-US" sz="2800" dirty="0">
              <a:latin typeface="+mj-lt"/>
            </a:endParaRPr>
          </a:p>
        </p:txBody>
      </p:sp>
      <p:sp>
        <p:nvSpPr>
          <p:cNvPr id="6" name="Text 3"/>
          <p:cNvSpPr/>
          <p:nvPr/>
        </p:nvSpPr>
        <p:spPr>
          <a:xfrm>
            <a:off x="1530906" y="3491032"/>
            <a:ext cx="2927747" cy="37207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+mj-lt"/>
                <a:ea typeface="Petrona Bold" pitchFamily="34" charset="-122"/>
                <a:cs typeface="Petrona Bold" pitchFamily="34" charset="-120"/>
              </a:rPr>
              <a:t>Automate tasks</a:t>
            </a:r>
            <a:endParaRPr lang="en-US" sz="2300" dirty="0">
              <a:latin typeface="+mj-lt"/>
            </a:endParaRPr>
          </a:p>
        </p:txBody>
      </p:sp>
      <p:sp>
        <p:nvSpPr>
          <p:cNvPr id="7" name="Text 4"/>
          <p:cNvSpPr/>
          <p:nvPr/>
        </p:nvSpPr>
        <p:spPr>
          <a:xfrm>
            <a:off x="1530906" y="3999190"/>
            <a:ext cx="2927747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+mj-lt"/>
                <a:ea typeface="Inter" panose="02000503000000020004" pitchFamily="34" charset="-122"/>
                <a:cs typeface="Inter" panose="02000503000000020004" pitchFamily="34" charset="-120"/>
              </a:rPr>
              <a:t>Streamline school management processes</a:t>
            </a:r>
            <a:endParaRPr lang="en-US" sz="1750" dirty="0">
              <a:latin typeface="+mj-lt"/>
            </a:endParaRPr>
          </a:p>
        </p:txBody>
      </p:sp>
      <p:sp>
        <p:nvSpPr>
          <p:cNvPr id="8" name="Shape 5"/>
          <p:cNvSpPr/>
          <p:nvPr/>
        </p:nvSpPr>
        <p:spPr>
          <a:xfrm>
            <a:off x="4685467" y="349103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4839295" y="3567470"/>
            <a:ext cx="202525" cy="35730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800" b="1" dirty="0">
                <a:solidFill>
                  <a:srgbClr val="272525"/>
                </a:solidFill>
                <a:latin typeface="+mj-lt"/>
                <a:ea typeface="Petrona Bold" pitchFamily="34" charset="-122"/>
                <a:cs typeface="Petrona Bold" pitchFamily="34" charset="-120"/>
              </a:rPr>
              <a:t>2</a:t>
            </a:r>
            <a:endParaRPr lang="en-US" sz="2800" dirty="0">
              <a:latin typeface="+mj-lt"/>
            </a:endParaRPr>
          </a:p>
        </p:txBody>
      </p:sp>
      <p:sp>
        <p:nvSpPr>
          <p:cNvPr id="10" name="Text 7"/>
          <p:cNvSpPr/>
          <p:nvPr/>
        </p:nvSpPr>
        <p:spPr>
          <a:xfrm>
            <a:off x="5422583" y="3491032"/>
            <a:ext cx="2927747" cy="37207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+mj-lt"/>
                <a:ea typeface="Petrona Bold" pitchFamily="34" charset="-122"/>
                <a:cs typeface="Petrona Bold" pitchFamily="34" charset="-120"/>
              </a:rPr>
              <a:t>Data organization</a:t>
            </a:r>
            <a:endParaRPr lang="en-US" sz="2300" dirty="0">
              <a:latin typeface="+mj-lt"/>
            </a:endParaRPr>
          </a:p>
        </p:txBody>
      </p:sp>
      <p:sp>
        <p:nvSpPr>
          <p:cNvPr id="11" name="Text 8"/>
          <p:cNvSpPr/>
          <p:nvPr/>
        </p:nvSpPr>
        <p:spPr>
          <a:xfrm>
            <a:off x="5422583" y="3999190"/>
            <a:ext cx="2927747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+mj-lt"/>
                <a:ea typeface="Inter" panose="02000503000000020004" pitchFamily="34" charset="-122"/>
                <a:cs typeface="Inter" panose="02000503000000020004" pitchFamily="34" charset="-120"/>
              </a:rPr>
              <a:t>Structured storage and retrieval for easy access</a:t>
            </a:r>
            <a:endParaRPr lang="en-US" sz="1750" dirty="0">
              <a:latin typeface="+mj-lt"/>
            </a:endParaRPr>
          </a:p>
        </p:txBody>
      </p:sp>
      <p:sp>
        <p:nvSpPr>
          <p:cNvPr id="12" name="Shape 9"/>
          <p:cNvSpPr/>
          <p:nvPr/>
        </p:nvSpPr>
        <p:spPr>
          <a:xfrm>
            <a:off x="793790" y="520696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947857" y="5283398"/>
            <a:ext cx="177522" cy="35730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800" b="1" dirty="0">
                <a:solidFill>
                  <a:srgbClr val="272525"/>
                </a:solidFill>
                <a:latin typeface="+mj-lt"/>
                <a:ea typeface="Petrona Bold" pitchFamily="34" charset="-122"/>
                <a:cs typeface="Petrona Bold" pitchFamily="34" charset="-120"/>
              </a:rPr>
              <a:t>3</a:t>
            </a:r>
            <a:endParaRPr lang="en-US" sz="2800" dirty="0">
              <a:latin typeface="+mj-lt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1530906" y="5206960"/>
            <a:ext cx="2977039" cy="37207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+mj-lt"/>
                <a:ea typeface="Petrona Bold" pitchFamily="34" charset="-122"/>
                <a:cs typeface="Petrona Bold" pitchFamily="34" charset="-120"/>
              </a:rPr>
              <a:t>Hands-on learning</a:t>
            </a:r>
            <a:endParaRPr lang="en-US" sz="2300" dirty="0">
              <a:latin typeface="+mj-lt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1530906" y="5715119"/>
            <a:ext cx="6819305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+mj-lt"/>
                <a:ea typeface="Inter" panose="02000503000000020004" pitchFamily="34" charset="-122"/>
                <a:cs typeface="Inter" panose="02000503000000020004" pitchFamily="34" charset="-120"/>
              </a:rPr>
              <a:t>Gain practical experience with Linux and Bash scripting</a:t>
            </a:r>
            <a:endParaRPr lang="en-US" sz="1750" dirty="0"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937742"/>
            <a:ext cx="5954197" cy="74426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65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+mj-lt"/>
                <a:ea typeface="Petrona Bold" pitchFamily="34" charset="-122"/>
                <a:cs typeface="Petrona Bold" pitchFamily="34" charset="-120"/>
              </a:rPr>
              <a:t>Key Features</a:t>
            </a:r>
          </a:p>
        </p:txBody>
      </p:sp>
      <p:sp>
        <p:nvSpPr>
          <p:cNvPr id="4" name="Shape 1"/>
          <p:cNvSpPr/>
          <p:nvPr/>
        </p:nvSpPr>
        <p:spPr>
          <a:xfrm>
            <a:off x="6280190" y="3022163"/>
            <a:ext cx="3664863" cy="1702832"/>
          </a:xfrm>
          <a:prstGeom prst="roundRect">
            <a:avLst>
              <a:gd name="adj" fmla="val 5595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624479" y="3255963"/>
            <a:ext cx="2977039" cy="37207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+mj-lt"/>
                <a:ea typeface="Petrona Bold" pitchFamily="34" charset="-122"/>
                <a:cs typeface="Petrona Bold" pitchFamily="34" charset="-120"/>
              </a:rPr>
              <a:t>Student Management</a:t>
            </a:r>
            <a:endParaRPr lang="en-US" sz="2300" dirty="0">
              <a:latin typeface="+mj-lt"/>
            </a:endParaRPr>
          </a:p>
        </p:txBody>
      </p:sp>
      <p:sp>
        <p:nvSpPr>
          <p:cNvPr id="6" name="Text 3"/>
          <p:cNvSpPr/>
          <p:nvPr/>
        </p:nvSpPr>
        <p:spPr>
          <a:xfrm>
            <a:off x="6624479" y="3825081"/>
            <a:ext cx="3195995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+mj-lt"/>
                <a:ea typeface="Inter" panose="02000503000000020004" pitchFamily="34" charset="-122"/>
                <a:cs typeface="Inter" panose="02000503000000020004" pitchFamily="34" charset="-120"/>
              </a:rPr>
              <a:t>Add, view, and delete student records</a:t>
            </a:r>
            <a:endParaRPr lang="en-US" sz="1750" dirty="0">
              <a:latin typeface="+mj-lt"/>
            </a:endParaRPr>
          </a:p>
        </p:txBody>
      </p:sp>
      <p:sp>
        <p:nvSpPr>
          <p:cNvPr id="7" name="Shape 4"/>
          <p:cNvSpPr/>
          <p:nvPr/>
        </p:nvSpPr>
        <p:spPr>
          <a:xfrm>
            <a:off x="10171867" y="3022163"/>
            <a:ext cx="3664863" cy="1702832"/>
          </a:xfrm>
          <a:prstGeom prst="roundRect">
            <a:avLst>
              <a:gd name="adj" fmla="val 5595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406301" y="3256598"/>
            <a:ext cx="2977039" cy="37207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+mj-lt"/>
                <a:ea typeface="Petrona Bold" pitchFamily="34" charset="-122"/>
                <a:cs typeface="Petrona Bold" pitchFamily="34" charset="-120"/>
              </a:rPr>
              <a:t>Teacher Management</a:t>
            </a:r>
            <a:endParaRPr lang="en-US" sz="2300" dirty="0">
              <a:latin typeface="+mj-lt"/>
            </a:endParaRPr>
          </a:p>
        </p:txBody>
      </p:sp>
      <p:sp>
        <p:nvSpPr>
          <p:cNvPr id="9" name="Text 6"/>
          <p:cNvSpPr/>
          <p:nvPr/>
        </p:nvSpPr>
        <p:spPr>
          <a:xfrm>
            <a:off x="10406301" y="3764756"/>
            <a:ext cx="3195995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+mj-lt"/>
                <a:ea typeface="Inter" panose="02000503000000020004" pitchFamily="34" charset="-122"/>
                <a:cs typeface="Inter" panose="02000503000000020004" pitchFamily="34" charset="-120"/>
              </a:rPr>
              <a:t>Organize and update teacher information</a:t>
            </a:r>
            <a:endParaRPr lang="en-US" sz="1750" dirty="0">
              <a:latin typeface="+mj-lt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6249391" y="4828976"/>
            <a:ext cx="7556421" cy="1339929"/>
          </a:xfrm>
          <a:prstGeom prst="roundRect">
            <a:avLst>
              <a:gd name="adj" fmla="val 7110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514624" y="5186243"/>
            <a:ext cx="2977039" cy="37207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+mj-lt"/>
                <a:ea typeface="Petrona Bold" pitchFamily="34" charset="-122"/>
                <a:cs typeface="Petrona Bold" pitchFamily="34" charset="-120"/>
              </a:rPr>
              <a:t>Course Management</a:t>
            </a:r>
            <a:endParaRPr lang="en-US" sz="2300" dirty="0">
              <a:latin typeface="+mj-lt"/>
            </a:endParaRPr>
          </a:p>
        </p:txBody>
      </p:sp>
      <p:sp>
        <p:nvSpPr>
          <p:cNvPr id="12" name="Text 9"/>
          <p:cNvSpPr/>
          <p:nvPr/>
        </p:nvSpPr>
        <p:spPr>
          <a:xfrm>
            <a:off x="6514624" y="5694402"/>
            <a:ext cx="7087553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 smtClean="0">
                <a:solidFill>
                  <a:srgbClr val="272525"/>
                </a:solidFill>
                <a:latin typeface="+mj-lt"/>
                <a:ea typeface="Inter" panose="02000503000000020004" pitchFamily="34" charset="-122"/>
                <a:cs typeface="Inter" panose="02000503000000020004" pitchFamily="34" charset="-120"/>
              </a:rPr>
              <a:t>Assign </a:t>
            </a:r>
            <a:r>
              <a:rPr lang="en-US" sz="1750" dirty="0">
                <a:solidFill>
                  <a:srgbClr val="272525"/>
                </a:solidFill>
                <a:latin typeface="+mj-lt"/>
                <a:ea typeface="Inter" panose="02000503000000020004" pitchFamily="34" charset="-122"/>
                <a:cs typeface="Inter" panose="02000503000000020004" pitchFamily="34" charset="-120"/>
              </a:rPr>
              <a:t>courses to semesters and manage course details</a:t>
            </a:r>
            <a:endParaRPr lang="en-US" sz="1750" dirty="0"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46180" y="7513320"/>
            <a:ext cx="3284220" cy="71628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90865" y="6504940"/>
            <a:ext cx="3673475" cy="1131570"/>
          </a:xfrm>
          <a:prstGeom prst="rect">
            <a:avLst/>
          </a:prstGeom>
        </p:spPr>
      </p:pic>
      <p:sp>
        <p:nvSpPr>
          <p:cNvPr id="17" name="Text Box 16"/>
          <p:cNvSpPr txBox="1"/>
          <p:nvPr/>
        </p:nvSpPr>
        <p:spPr>
          <a:xfrm>
            <a:off x="8682990" y="6539865"/>
            <a:ext cx="2865120" cy="97853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400" b="1" dirty="0">
                <a:solidFill>
                  <a:srgbClr val="272525"/>
                </a:solidFill>
                <a:latin typeface="+mj-lt"/>
                <a:ea typeface="Petrona Bold" pitchFamily="34" charset="-122"/>
                <a:cs typeface="Petrona Bold" pitchFamily="34" charset="-120"/>
                <a:sym typeface="+mn-ea"/>
              </a:rPr>
              <a:t>semester  Management</a:t>
            </a:r>
            <a:endParaRPr lang="en-US" sz="2400" dirty="0"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/>
          <p:cNvSpPr txBox="1"/>
          <p:nvPr/>
        </p:nvSpPr>
        <p:spPr>
          <a:xfrm>
            <a:off x="1132840" y="1051560"/>
            <a:ext cx="9269730" cy="550037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noAutofit/>
          </a:bodyPr>
          <a:lstStyle/>
          <a:p>
            <a:endParaRPr lang="en-US" b="1" i="1" dirty="0" smtClean="0">
              <a:solidFill>
                <a:schemeClr val="accent1">
                  <a:lumMod val="75000"/>
                </a:schemeClr>
              </a:solidFill>
              <a:highlight>
                <a:srgbClr val="008080"/>
              </a:highlight>
            </a:endParaRPr>
          </a:p>
          <a:p>
            <a:endParaRPr lang="en-US" b="1" i="1" dirty="0">
              <a:solidFill>
                <a:schemeClr val="accent1">
                  <a:lumMod val="75000"/>
                </a:schemeClr>
              </a:solidFill>
              <a:highlight>
                <a:srgbClr val="008080"/>
              </a:highlight>
            </a:endParaRPr>
          </a:p>
          <a:p>
            <a:r>
              <a:rPr lang="en-US" sz="3200" b="1" i="1" dirty="0" smtClean="0">
                <a:solidFill>
                  <a:schemeClr val="tx2"/>
                </a:solidFill>
              </a:rPr>
              <a:t>File handling</a:t>
            </a:r>
          </a:p>
          <a:p>
            <a:endParaRPr lang="en-US" sz="3200" b="1" i="1" dirty="0">
              <a:solidFill>
                <a:schemeClr val="tx2"/>
              </a:solidFill>
            </a:endParaRPr>
          </a:p>
          <a:p>
            <a:r>
              <a:rPr lang="en-US" sz="2800" b="1" dirty="0">
                <a:solidFill>
                  <a:schemeClr val="accent1">
                    <a:lumMod val="75000"/>
                  </a:schemeClr>
                </a:solidFill>
              </a:rPr>
              <a:t>Data Storage: </a:t>
            </a:r>
          </a:p>
          <a:p>
            <a:r>
              <a:rPr lang="en-US" dirty="0"/>
              <a:t>             All school-related data (students, teachers, courses) is stored in plain text files for simplicity and accessibility.</a:t>
            </a:r>
          </a:p>
          <a:p>
            <a:r>
              <a:rPr lang="en-US" sz="3200" b="1" dirty="0">
                <a:solidFill>
                  <a:schemeClr val="accent1">
                    <a:lumMod val="75000"/>
                  </a:schemeClr>
                </a:solidFill>
              </a:rPr>
              <a:t>Key Operations:</a:t>
            </a:r>
          </a:p>
          <a:p>
            <a:pPr marL="342900" indent="-342900">
              <a:buAutoNum type="arabicPeriod"/>
            </a:pPr>
            <a:r>
              <a:rPr lang="en-US" b="1" dirty="0"/>
              <a:t>Reading Files: </a:t>
            </a:r>
            <a:r>
              <a:rPr lang="en-US" dirty="0"/>
              <a:t>  </a:t>
            </a:r>
          </a:p>
          <a:p>
            <a:r>
              <a:rPr lang="en-US" dirty="0"/>
              <a:t>                    Retrieve student, teacher, or course records effortlessly.</a:t>
            </a:r>
          </a:p>
          <a:p>
            <a:pPr indent="0">
              <a:buNone/>
            </a:pPr>
            <a:r>
              <a:rPr lang="en-US" b="1" dirty="0"/>
              <a:t>2.    Writing to Files:  </a:t>
            </a:r>
          </a:p>
          <a:p>
            <a:r>
              <a:rPr lang="en-US" dirty="0"/>
              <a:t>                             Update existing information or add new entries.</a:t>
            </a:r>
          </a:p>
          <a:p>
            <a:r>
              <a:rPr lang="en-US" b="1" dirty="0"/>
              <a:t>3.  </a:t>
            </a:r>
            <a:r>
              <a:rPr lang="en-US" dirty="0"/>
              <a:t>   </a:t>
            </a:r>
            <a:r>
              <a:rPr lang="en-US" b="1" dirty="0"/>
              <a:t>Appending Files:  </a:t>
            </a:r>
          </a:p>
          <a:p>
            <a:r>
              <a:rPr lang="en-US" dirty="0"/>
              <a:t>                                Log changes or generate reports seamlessly.</a:t>
            </a:r>
          </a:p>
          <a:p>
            <a:pPr indent="0">
              <a:buNone/>
            </a:pPr>
            <a:r>
              <a:rPr lang="en-US" b="1" dirty="0"/>
              <a:t>4.      Error Handling:</a:t>
            </a:r>
          </a:p>
          <a:p>
            <a:r>
              <a:rPr lang="en-US" dirty="0"/>
              <a:t>                               Manage file access issues, such as locks or invalid entries, ensuring smooth operations.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2180" y="7071360"/>
            <a:ext cx="2268220" cy="11582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976330"/>
            <a:ext cx="5954197" cy="74426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65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+mj-lt"/>
                <a:ea typeface="Petrona Bold" pitchFamily="34" charset="-122"/>
                <a:cs typeface="Petrona Bold" pitchFamily="34" charset="-120"/>
              </a:rPr>
              <a:t>Technologies Used</a:t>
            </a: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5060752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5854541"/>
            <a:ext cx="2977039" cy="37207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chemeClr val="accent1">
                    <a:lumMod val="75000"/>
                  </a:schemeClr>
                </a:solidFill>
                <a:latin typeface="+mj-lt"/>
                <a:ea typeface="Petrona Bold" pitchFamily="34" charset="-122"/>
                <a:cs typeface="Petrona Bold" pitchFamily="34" charset="-120"/>
              </a:rPr>
              <a:t>Bash Scripting</a:t>
            </a:r>
            <a:endParaRPr lang="en-US" sz="2300" dirty="0">
              <a:solidFill>
                <a:schemeClr val="accent1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6" name="Text 2"/>
          <p:cNvSpPr/>
          <p:nvPr/>
        </p:nvSpPr>
        <p:spPr>
          <a:xfrm>
            <a:off x="793790" y="6362700"/>
            <a:ext cx="4120753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+mj-lt"/>
                <a:ea typeface="Inter" panose="02000503000000020004" pitchFamily="34" charset="-122"/>
                <a:cs typeface="Inter" panose="02000503000000020004" pitchFamily="34" charset="-120"/>
              </a:rPr>
              <a:t>Powerful scripting language for automating tasks</a:t>
            </a:r>
            <a:endParaRPr lang="en-US" sz="1750" b="1" dirty="0">
              <a:latin typeface="+mj-lt"/>
            </a:endParaRPr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4704" y="5060752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254704" y="5854541"/>
            <a:ext cx="2977039" cy="37207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chemeClr val="accent1">
                    <a:lumMod val="75000"/>
                  </a:schemeClr>
                </a:solidFill>
                <a:latin typeface="+mj-lt"/>
                <a:ea typeface="Petrona Bold" pitchFamily="34" charset="-122"/>
                <a:cs typeface="Petrona Bold" pitchFamily="34" charset="-120"/>
              </a:rPr>
              <a:t>Linux/Unix</a:t>
            </a:r>
            <a:endParaRPr lang="en-US" sz="2300" dirty="0">
              <a:solidFill>
                <a:schemeClr val="accent1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9" name="Text 4"/>
          <p:cNvSpPr/>
          <p:nvPr/>
        </p:nvSpPr>
        <p:spPr>
          <a:xfrm>
            <a:off x="5254704" y="6362700"/>
            <a:ext cx="4120872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+mj-lt"/>
                <a:ea typeface="Inter" panose="02000503000000020004" pitchFamily="34" charset="-122"/>
                <a:cs typeface="Inter" panose="02000503000000020004" pitchFamily="34" charset="-120"/>
              </a:rPr>
              <a:t>Robust and versatile operating system for running the application</a:t>
            </a:r>
            <a:endParaRPr lang="en-US" sz="1750" dirty="0">
              <a:latin typeface="+mj-lt"/>
            </a:endParaRPr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15738" y="5060752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715738" y="5854541"/>
            <a:ext cx="2977039" cy="37207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chemeClr val="accent1">
                    <a:lumMod val="75000"/>
                  </a:schemeClr>
                </a:solidFill>
                <a:latin typeface="+mj-lt"/>
                <a:ea typeface="Petrona Bold" pitchFamily="34" charset="-122"/>
                <a:cs typeface="Petrona Bold" pitchFamily="34" charset="-120"/>
              </a:rPr>
              <a:t>Plain Text Files</a:t>
            </a:r>
            <a:endParaRPr lang="en-US" sz="2300" dirty="0">
              <a:solidFill>
                <a:schemeClr val="accent1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12" name="Text 6"/>
          <p:cNvSpPr/>
          <p:nvPr/>
        </p:nvSpPr>
        <p:spPr>
          <a:xfrm>
            <a:off x="9715738" y="6362700"/>
            <a:ext cx="4120753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+mj-lt"/>
                <a:ea typeface="Inter" panose="02000503000000020004" pitchFamily="34" charset="-122"/>
                <a:cs typeface="Inter" panose="02000503000000020004" pitchFamily="34" charset="-120"/>
              </a:rPr>
              <a:t>Simple data storage for easy portability and management</a:t>
            </a:r>
            <a:endParaRPr lang="en-US" sz="1750" b="1" dirty="0"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346180" y="7432040"/>
            <a:ext cx="3284220" cy="7162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758077"/>
            <a:ext cx="5954197" cy="74426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65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+mj-lt"/>
                <a:ea typeface="Petrona Bold" pitchFamily="34" charset="-122"/>
                <a:cs typeface="Petrona Bold" pitchFamily="34" charset="-120"/>
              </a:rPr>
              <a:t>How It Works</a:t>
            </a:r>
          </a:p>
        </p:txBody>
      </p:sp>
      <p:sp>
        <p:nvSpPr>
          <p:cNvPr id="4" name="Shape 1"/>
          <p:cNvSpPr/>
          <p:nvPr/>
        </p:nvSpPr>
        <p:spPr>
          <a:xfrm>
            <a:off x="6605111" y="2842498"/>
            <a:ext cx="30480" cy="3629025"/>
          </a:xfrm>
          <a:prstGeom prst="roundRect">
            <a:avLst>
              <a:gd name="adj" fmla="val 312558"/>
            </a:avLst>
          </a:prstGeom>
          <a:solidFill>
            <a:srgbClr val="B2D4E5"/>
          </a:solidFill>
        </p:spPr>
      </p:sp>
      <p:sp>
        <p:nvSpPr>
          <p:cNvPr id="5" name="Shape 2"/>
          <p:cNvSpPr/>
          <p:nvPr/>
        </p:nvSpPr>
        <p:spPr>
          <a:xfrm>
            <a:off x="6519029" y="3275291"/>
            <a:ext cx="1119783" cy="92749"/>
          </a:xfrm>
          <a:prstGeom prst="roundRect">
            <a:avLst>
              <a:gd name="adj" fmla="val 312558"/>
            </a:avLst>
          </a:prstGeom>
          <a:solidFill>
            <a:srgbClr val="B2D4E5"/>
          </a:solidFill>
        </p:spPr>
      </p:sp>
      <p:sp>
        <p:nvSpPr>
          <p:cNvPr id="6" name="Shape 3"/>
          <p:cNvSpPr/>
          <p:nvPr/>
        </p:nvSpPr>
        <p:spPr>
          <a:xfrm>
            <a:off x="6365200" y="309764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543912" y="3174087"/>
            <a:ext cx="91679" cy="35730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800" b="1" dirty="0">
                <a:solidFill>
                  <a:srgbClr val="272525"/>
                </a:solidFill>
                <a:latin typeface="+mj-lt"/>
                <a:ea typeface="Petrona Bold" pitchFamily="34" charset="-122"/>
                <a:cs typeface="Petrona Bold" pitchFamily="34" charset="-120"/>
              </a:rPr>
              <a:t>1</a:t>
            </a:r>
            <a:endParaRPr lang="en-US" sz="2800" dirty="0">
              <a:latin typeface="+mj-lt"/>
            </a:endParaRPr>
          </a:p>
        </p:txBody>
      </p:sp>
      <p:sp>
        <p:nvSpPr>
          <p:cNvPr id="8" name="Text 5"/>
          <p:cNvSpPr/>
          <p:nvPr/>
        </p:nvSpPr>
        <p:spPr>
          <a:xfrm>
            <a:off x="7867888" y="3069312"/>
            <a:ext cx="5968722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+mj-lt"/>
                <a:ea typeface="Inter" panose="02000503000000020004" pitchFamily="34" charset="-122"/>
                <a:cs typeface="Inter" panose="02000503000000020004" pitchFamily="34" charset="-120"/>
              </a:rPr>
              <a:t>User input: selects a task from the menu</a:t>
            </a:r>
            <a:endParaRPr lang="en-US" sz="1750" b="1" dirty="0">
              <a:latin typeface="+mj-lt"/>
            </a:endParaRPr>
          </a:p>
        </p:txBody>
      </p:sp>
      <p:sp>
        <p:nvSpPr>
          <p:cNvPr id="9" name="Shape 6"/>
          <p:cNvSpPr/>
          <p:nvPr/>
        </p:nvSpPr>
        <p:spPr>
          <a:xfrm>
            <a:off x="6845022" y="4380905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B2D4E5"/>
          </a:solidFill>
        </p:spPr>
      </p:sp>
      <p:sp>
        <p:nvSpPr>
          <p:cNvPr id="10" name="Shape 7"/>
          <p:cNvSpPr/>
          <p:nvPr/>
        </p:nvSpPr>
        <p:spPr>
          <a:xfrm>
            <a:off x="6365200" y="414099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519029" y="4217432"/>
            <a:ext cx="202406" cy="35730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800" b="1" dirty="0">
                <a:solidFill>
                  <a:srgbClr val="272525"/>
                </a:solidFill>
                <a:latin typeface="+mj-lt"/>
                <a:ea typeface="Petrona Bold" pitchFamily="34" charset="-122"/>
                <a:cs typeface="Petrona Bold" pitchFamily="34" charset="-120"/>
              </a:rPr>
              <a:t>2</a:t>
            </a:r>
            <a:endParaRPr lang="en-US" sz="2800" dirty="0">
              <a:latin typeface="+mj-lt"/>
            </a:endParaRPr>
          </a:p>
        </p:txBody>
      </p:sp>
      <p:sp>
        <p:nvSpPr>
          <p:cNvPr id="12" name="Text 9"/>
          <p:cNvSpPr/>
          <p:nvPr/>
        </p:nvSpPr>
        <p:spPr>
          <a:xfrm>
            <a:off x="7867888" y="4112657"/>
            <a:ext cx="5968722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+mj-lt"/>
                <a:ea typeface="Inter" panose="02000503000000020004" pitchFamily="34" charset="-122"/>
                <a:cs typeface="Inter" panose="02000503000000020004" pitchFamily="34" charset="-120"/>
              </a:rPr>
              <a:t>Bash script processing: executes the command and performs data operations</a:t>
            </a:r>
            <a:endParaRPr lang="en-US" sz="1750" b="1" dirty="0">
              <a:latin typeface="+mj-lt"/>
            </a:endParaRPr>
          </a:p>
        </p:txBody>
      </p:sp>
      <p:sp>
        <p:nvSpPr>
          <p:cNvPr id="13" name="Shape 10"/>
          <p:cNvSpPr/>
          <p:nvPr/>
        </p:nvSpPr>
        <p:spPr>
          <a:xfrm>
            <a:off x="6845022" y="5787152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B2D4E5"/>
          </a:solidFill>
        </p:spPr>
      </p:sp>
      <p:sp>
        <p:nvSpPr>
          <p:cNvPr id="14" name="Shape 11"/>
          <p:cNvSpPr/>
          <p:nvPr/>
        </p:nvSpPr>
        <p:spPr>
          <a:xfrm>
            <a:off x="6365200" y="5547241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6519266" y="5623679"/>
            <a:ext cx="202169" cy="35730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800" b="1" dirty="0">
                <a:solidFill>
                  <a:srgbClr val="272525"/>
                </a:solidFill>
                <a:latin typeface="+mj-lt"/>
                <a:ea typeface="Petrona Bold" pitchFamily="34" charset="-122"/>
              </a:rPr>
              <a:t>3</a:t>
            </a:r>
            <a:endParaRPr lang="en-US" sz="2800" dirty="0">
              <a:latin typeface="+mj-lt"/>
            </a:endParaRPr>
          </a:p>
        </p:txBody>
      </p:sp>
      <p:sp>
        <p:nvSpPr>
          <p:cNvPr id="16" name="Text 13"/>
          <p:cNvSpPr/>
          <p:nvPr/>
        </p:nvSpPr>
        <p:spPr>
          <a:xfrm>
            <a:off x="7810976" y="5518904"/>
            <a:ext cx="5968722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+mj-lt"/>
                <a:ea typeface="Inter" panose="02000503000000020004" pitchFamily="34" charset="-122"/>
                <a:cs typeface="Inter" panose="02000503000000020004" pitchFamily="34" charset="-120"/>
              </a:rPr>
              <a:t>Output display: results shown in the terminal for user interaction</a:t>
            </a:r>
            <a:endParaRPr lang="en-US" sz="1750" b="1" dirty="0">
              <a:latin typeface="+mj-lt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77600" y="7513320"/>
            <a:ext cx="3284220" cy="7162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138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53654" y="527090"/>
            <a:ext cx="4935243" cy="62888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4950"/>
              </a:lnSpc>
              <a:buNone/>
            </a:pPr>
            <a:r>
              <a:rPr lang="en-US" sz="3950" b="1" dirty="0">
                <a:solidFill>
                  <a:srgbClr val="000000"/>
                </a:solidFill>
                <a:latin typeface="+mj-lt"/>
                <a:ea typeface="Petrona Bold" pitchFamily="34" charset="-122"/>
                <a:cs typeface="Petrona Bold" pitchFamily="34" charset="-120"/>
              </a:rPr>
              <a:t>Results</a:t>
            </a:r>
            <a:endParaRPr lang="en-US" sz="3950" dirty="0">
              <a:latin typeface="+mj-lt"/>
            </a:endParaRPr>
          </a:p>
        </p:txBody>
      </p:sp>
      <p:sp>
        <p:nvSpPr>
          <p:cNvPr id="4" name="Text 1"/>
          <p:cNvSpPr/>
          <p:nvPr/>
        </p:nvSpPr>
        <p:spPr>
          <a:xfrm>
            <a:off x="6157198" y="1539121"/>
            <a:ext cx="7802404" cy="63246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4950"/>
              </a:lnSpc>
              <a:buNone/>
            </a:pPr>
            <a:r>
              <a:rPr lang="en-US" sz="4950" b="1" dirty="0">
                <a:solidFill>
                  <a:srgbClr val="272525"/>
                </a:solidFill>
                <a:latin typeface="+mj-lt"/>
                <a:ea typeface="Petrona Bold" pitchFamily="34" charset="-122"/>
                <a:cs typeface="Petrona Bold" pitchFamily="34" charset="-120"/>
              </a:rPr>
              <a:t>1</a:t>
            </a:r>
            <a:endParaRPr lang="en-US" sz="4950" dirty="0">
              <a:latin typeface="+mj-lt"/>
            </a:endParaRPr>
          </a:p>
        </p:txBody>
      </p:sp>
      <p:sp>
        <p:nvSpPr>
          <p:cNvPr id="5" name="Text 2"/>
          <p:cNvSpPr/>
          <p:nvPr/>
        </p:nvSpPr>
        <p:spPr>
          <a:xfrm>
            <a:off x="8780502" y="2411016"/>
            <a:ext cx="2555677" cy="31444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1950" b="1" dirty="0">
                <a:solidFill>
                  <a:schemeClr val="accent1">
                    <a:lumMod val="75000"/>
                  </a:schemeClr>
                </a:solidFill>
                <a:latin typeface="+mj-lt"/>
                <a:ea typeface="Petrona Bold" pitchFamily="34" charset="-122"/>
                <a:cs typeface="Petrona Bold" pitchFamily="34" charset="-120"/>
              </a:rPr>
              <a:t>Efficient management</a:t>
            </a:r>
            <a:endParaRPr lang="en-US" sz="1950" dirty="0">
              <a:solidFill>
                <a:schemeClr val="accent1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6" name="Text 3"/>
          <p:cNvSpPr/>
          <p:nvPr/>
        </p:nvSpPr>
        <p:spPr>
          <a:xfrm>
            <a:off x="6157198" y="2840355"/>
            <a:ext cx="7802404" cy="30670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+mj-lt"/>
                <a:ea typeface="Inter" panose="02000503000000020004" pitchFamily="34" charset="-122"/>
                <a:cs typeface="Inter" panose="02000503000000020004" pitchFamily="34" charset="-120"/>
              </a:rPr>
              <a:t>Streamlined processes for school data</a:t>
            </a:r>
            <a:endParaRPr lang="en-US" sz="1500" dirty="0">
              <a:latin typeface="+mj-lt"/>
            </a:endParaRPr>
          </a:p>
        </p:txBody>
      </p:sp>
      <p:sp>
        <p:nvSpPr>
          <p:cNvPr id="7" name="Text 4"/>
          <p:cNvSpPr/>
          <p:nvPr/>
        </p:nvSpPr>
        <p:spPr>
          <a:xfrm>
            <a:off x="6157198" y="3817739"/>
            <a:ext cx="7802404" cy="63246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4950"/>
              </a:lnSpc>
              <a:buNone/>
            </a:pPr>
            <a:r>
              <a:rPr lang="en-US" sz="4950" b="1" dirty="0">
                <a:solidFill>
                  <a:srgbClr val="272525"/>
                </a:solidFill>
                <a:latin typeface="+mj-lt"/>
                <a:ea typeface="Petrona Bold" pitchFamily="34" charset="-122"/>
                <a:cs typeface="Petrona Bold" pitchFamily="34" charset="-120"/>
              </a:rPr>
              <a:t>2</a:t>
            </a:r>
            <a:endParaRPr lang="en-US" sz="4950" dirty="0">
              <a:latin typeface="+mj-lt"/>
            </a:endParaRPr>
          </a:p>
        </p:txBody>
      </p:sp>
      <p:sp>
        <p:nvSpPr>
          <p:cNvPr id="8" name="Text 5"/>
          <p:cNvSpPr/>
          <p:nvPr/>
        </p:nvSpPr>
        <p:spPr>
          <a:xfrm>
            <a:off x="8800505" y="4689634"/>
            <a:ext cx="2515791" cy="31444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1950" b="1" dirty="0">
                <a:solidFill>
                  <a:schemeClr val="accent1">
                    <a:lumMod val="75000"/>
                  </a:schemeClr>
                </a:solidFill>
                <a:latin typeface="+mj-lt"/>
                <a:ea typeface="Petrona Bold" pitchFamily="34" charset="-122"/>
                <a:cs typeface="Petrona Bold" pitchFamily="34" charset="-120"/>
              </a:rPr>
              <a:t>Quick access</a:t>
            </a:r>
            <a:endParaRPr lang="en-US" sz="1950" dirty="0">
              <a:solidFill>
                <a:schemeClr val="accent1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9" name="Text 6"/>
          <p:cNvSpPr/>
          <p:nvPr/>
        </p:nvSpPr>
        <p:spPr>
          <a:xfrm>
            <a:off x="6157198" y="5118973"/>
            <a:ext cx="7802404" cy="30670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+mj-lt"/>
                <a:ea typeface="Inter" panose="02000503000000020004" pitchFamily="34" charset="-122"/>
                <a:cs typeface="Inter" panose="02000503000000020004" pitchFamily="34" charset="-120"/>
              </a:rPr>
              <a:t>Organized system for rapid data retrieval</a:t>
            </a:r>
            <a:endParaRPr lang="en-US" sz="1500" dirty="0">
              <a:latin typeface="+mj-lt"/>
            </a:endParaRPr>
          </a:p>
        </p:txBody>
      </p:sp>
      <p:sp>
        <p:nvSpPr>
          <p:cNvPr id="10" name="Text 7"/>
          <p:cNvSpPr/>
          <p:nvPr/>
        </p:nvSpPr>
        <p:spPr>
          <a:xfrm>
            <a:off x="6157198" y="6096357"/>
            <a:ext cx="7802404" cy="63246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4950"/>
              </a:lnSpc>
              <a:buNone/>
            </a:pPr>
            <a:r>
              <a:rPr lang="en-US" sz="4950" b="1" dirty="0">
                <a:solidFill>
                  <a:srgbClr val="272525"/>
                </a:solidFill>
                <a:latin typeface="+mj-lt"/>
                <a:ea typeface="Petrona Bold" pitchFamily="34" charset="-122"/>
                <a:cs typeface="Petrona Bold" pitchFamily="34" charset="-120"/>
              </a:rPr>
              <a:t>3</a:t>
            </a:r>
            <a:endParaRPr lang="en-US" sz="4950" dirty="0">
              <a:latin typeface="+mj-lt"/>
            </a:endParaRPr>
          </a:p>
        </p:txBody>
      </p:sp>
      <p:sp>
        <p:nvSpPr>
          <p:cNvPr id="11" name="Text 8"/>
          <p:cNvSpPr/>
          <p:nvPr/>
        </p:nvSpPr>
        <p:spPr>
          <a:xfrm>
            <a:off x="8800505" y="6968252"/>
            <a:ext cx="2515791" cy="31444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1950" b="1" dirty="0">
                <a:solidFill>
                  <a:schemeClr val="accent1">
                    <a:lumMod val="75000"/>
                  </a:schemeClr>
                </a:solidFill>
                <a:latin typeface="+mj-lt"/>
                <a:ea typeface="Petrona Bold" pitchFamily="34" charset="-122"/>
                <a:cs typeface="Petrona Bold" pitchFamily="34" charset="-120"/>
              </a:rPr>
              <a:t>Skill development</a:t>
            </a:r>
            <a:endParaRPr lang="en-US" sz="1950" dirty="0">
              <a:solidFill>
                <a:schemeClr val="accent1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12" name="Text 9"/>
          <p:cNvSpPr/>
          <p:nvPr/>
        </p:nvSpPr>
        <p:spPr>
          <a:xfrm>
            <a:off x="6157198" y="7397591"/>
            <a:ext cx="7802404" cy="30670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+mj-lt"/>
                <a:ea typeface="Inter" panose="02000503000000020004" pitchFamily="34" charset="-122"/>
                <a:cs typeface="Inter" panose="02000503000000020004" pitchFamily="34" charset="-120"/>
              </a:rPr>
              <a:t>Enhanced understanding of scripting and Linux</a:t>
            </a:r>
            <a:endParaRPr lang="en-US" sz="1500" dirty="0"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08255" y="7522210"/>
            <a:ext cx="1892300" cy="7162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846784"/>
            <a:ext cx="5954197" cy="74426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650" b="1" dirty="0">
                <a:solidFill>
                  <a:schemeClr val="accent1"/>
                </a:solidFill>
                <a:latin typeface="+mj-lt"/>
                <a:ea typeface="Petrona Bold" pitchFamily="34" charset="-122"/>
                <a:cs typeface="Petrona Bold" pitchFamily="34" charset="-120"/>
              </a:rPr>
              <a:t>Conclusion</a:t>
            </a:r>
            <a:endParaRPr lang="en-US" sz="4650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4" name="Text 1"/>
          <p:cNvSpPr/>
          <p:nvPr/>
        </p:nvSpPr>
        <p:spPr>
          <a:xfrm>
            <a:off x="793790" y="3931206"/>
            <a:ext cx="7556421" cy="145161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+mj-lt"/>
                <a:ea typeface="Inter" panose="02000503000000020004" pitchFamily="34" charset="-122"/>
                <a:cs typeface="Inter" panose="02000503000000020004" pitchFamily="34" charset="-120"/>
              </a:rPr>
              <a:t>The School Management System is a valuable tool for simplifying school administration, providing a structured and efficient way to manage data. It demonstrates the power of Bash scripting for automating tasks and enhancing productivity.</a:t>
            </a:r>
            <a:endParaRPr lang="en-US" sz="1750" dirty="0"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</TotalTime>
  <Words>389</Words>
  <Application>Microsoft Office PowerPoint</Application>
  <PresentationFormat>Custom</PresentationFormat>
  <Paragraphs>88</Paragraphs>
  <Slides>10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Petrona Bold</vt:lpstr>
      <vt:lpstr>Arial</vt:lpstr>
      <vt:lpstr>Calibri Light</vt:lpstr>
      <vt:lpstr>Calibri</vt:lpstr>
      <vt:lpstr>Inter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Hp</cp:lastModifiedBy>
  <cp:revision>10</cp:revision>
  <dcterms:created xsi:type="dcterms:W3CDTF">2024-11-18T17:50:00Z</dcterms:created>
  <dcterms:modified xsi:type="dcterms:W3CDTF">2024-11-19T05:23:26Z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23F8B30528EA48E7A6798BD4B89F7E68_13</vt:lpwstr>
  </property>
  <property fmtid="{D5CDD505-2E9C-101B-9397-08002B2CF9AE}" pid="3" name="KSOProductBuildVer">
    <vt:lpwstr>1033-12.2.0.18607</vt:lpwstr>
  </property>
</Properties>
</file>